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73" r:id="rId5"/>
    <p:sldId id="260" r:id="rId6"/>
    <p:sldId id="274" r:id="rId7"/>
    <p:sldId id="271" r:id="rId8"/>
    <p:sldId id="265" r:id="rId9"/>
    <p:sldId id="275" r:id="rId10"/>
    <p:sldId id="266" r:id="rId11"/>
    <p:sldId id="276" r:id="rId12"/>
    <p:sldId id="268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we share information about OER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397279740154284E-2"/>
                  <c:y val="2.85087719298245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33BF43D-26E3-4E79-9A16-0EFB8B837CE1}" type="CATEGORYNAME">
                      <a:rPr lang="en-US" sz="20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5460A293-2390-4E6F-BB90-396C0E036A38}" type="PERCENTAGE">
                      <a:rPr lang="en-US" sz="2000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95026390580593"/>
                      <c:h val="0.1688368559193258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43C065-FCF8-4BAC-9002-695D0272ACC6}" type="CATEGORYNAME">
                      <a:rPr lang="en-US" sz="20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
</a:t>
                    </a:r>
                    <a:fld id="{59880083-43E0-445C-8635-5C556EAB29EF}" type="PERCENTAGE">
                      <a:rPr lang="en-US" sz="2000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9858E46-9C19-496C-99D0-0F419EB643B6}" type="CATEGORYNAME">
                      <a:rPr lang="en-US" sz="200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2000" baseline="0" dirty="0"/>
                      <a:t>
</a:t>
                    </a:r>
                    <a:fld id="{B7C309E3-FB35-4F6A-BD51-2B84984B19E1}" type="PERCENTAGE">
                      <a:rPr lang="en-US" sz="2000" baseline="0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9"/>
              <c:layout>
                <c:manualLayout>
                  <c:x val="-2.3556146768650976E-2"/>
                  <c:y val="-7.03828828828828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Sheet1!$A$2:$A$13</c:f>
              <c:strCache>
                <c:ptCount val="12"/>
                <c:pt idx="0">
                  <c:v>Face-to-Face Meetings</c:v>
                </c:pt>
                <c:pt idx="1">
                  <c:v>Conferences</c:v>
                </c:pt>
                <c:pt idx="2">
                  <c:v>Personal e-mails</c:v>
                </c:pt>
                <c:pt idx="3">
                  <c:v>Twitter</c:v>
                </c:pt>
                <c:pt idx="4">
                  <c:v>Private Mailing Lists</c:v>
                </c:pt>
                <c:pt idx="5">
                  <c:v>Assorted Web Sites</c:v>
                </c:pt>
                <c:pt idx="6">
                  <c:v>Blog Posts</c:v>
                </c:pt>
                <c:pt idx="7">
                  <c:v>Public Mailing Lists</c:v>
                </c:pt>
                <c:pt idx="8">
                  <c:v>Online Conferences</c:v>
                </c:pt>
                <c:pt idx="9">
                  <c:v>Webinars</c:v>
                </c:pt>
                <c:pt idx="10">
                  <c:v>Journals</c:v>
                </c:pt>
                <c:pt idx="11">
                  <c:v>Facebook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</c:v>
                </c:pt>
                <c:pt idx="1">
                  <c:v>21</c:v>
                </c:pt>
                <c:pt idx="2">
                  <c:v>21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6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3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4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7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84E59-8DB7-486B-B4EE-B5A6CC51EF93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51A9-73D2-41CB-A4A2-F48595972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oerexchang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erexchang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erexchange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0369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classified ads for open educational resources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Sara Frank Bristow | Salient Research | @</a:t>
            </a:r>
            <a:r>
              <a:rPr lang="en-US" sz="2800" dirty="0" err="1" smtClean="0"/>
              <a:t>salientresearch</a:t>
            </a:r>
            <a:endParaRPr lang="en-US" sz="2800" dirty="0" smtClean="0"/>
          </a:p>
          <a:p>
            <a:r>
              <a:rPr lang="en-US" dirty="0" smtClean="0"/>
              <a:t> #OER14 | Newcastle, UK |29 April 2014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211" y="704563"/>
            <a:ext cx="6185445" cy="289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9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OER Exchange</a:t>
            </a:r>
            <a:r>
              <a:rPr lang="en-US" b="1" dirty="0" smtClean="0"/>
              <a:t>: free &amp; open classifieds for OER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198122" y="2503929"/>
            <a:ext cx="4260925" cy="3933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Built by Salient Research</a:t>
            </a:r>
          </a:p>
          <a:p>
            <a:r>
              <a:rPr lang="en-US" sz="2400" dirty="0" smtClean="0"/>
              <a:t>Has RSS feed and can scrape </a:t>
            </a:r>
            <a:r>
              <a:rPr lang="en-US" sz="2400" smtClean="0"/>
              <a:t>other RSS feeds </a:t>
            </a:r>
            <a:endParaRPr lang="en-US" sz="2400" dirty="0" smtClean="0"/>
          </a:p>
          <a:p>
            <a:r>
              <a:rPr lang="en-US" sz="2400" dirty="0" smtClean="0"/>
              <a:t>Low-bandwidth, simple, free and open</a:t>
            </a:r>
          </a:p>
          <a:p>
            <a:r>
              <a:rPr lang="en-US" sz="2400" dirty="0" smtClean="0"/>
              <a:t>Searchable listings never expire, just lose priority</a:t>
            </a:r>
          </a:p>
          <a:p>
            <a:r>
              <a:rPr lang="en-US" sz="2400" dirty="0" smtClean="0"/>
              <a:t>Anonymously post something or answer someone else’s post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2897" y="1367522"/>
            <a:ext cx="67462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accent6"/>
                </a:solidFill>
                <a:hlinkClick r:id="rId2"/>
              </a:rPr>
              <a:t>http://oerexchange.org/</a:t>
            </a:r>
            <a:r>
              <a:rPr lang="en-US" sz="3600" dirty="0" smtClean="0">
                <a:solidFill>
                  <a:schemeClr val="accent6"/>
                </a:solidFill>
              </a:rPr>
              <a:t> </a:t>
            </a:r>
            <a:r>
              <a:rPr lang="en-US" sz="3600" b="1" dirty="0" smtClean="0">
                <a:solidFill>
                  <a:schemeClr val="accent6"/>
                </a:solidFill>
              </a:rPr>
              <a:t>(oerx.org)</a:t>
            </a:r>
            <a:endParaRPr lang="en-US" sz="3600" b="1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782" y="2503929"/>
            <a:ext cx="4831080" cy="34618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695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03" y="704934"/>
            <a:ext cx="9370191" cy="54535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30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What would someone post?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r>
              <a:rPr lang="en-US" sz="4800" dirty="0" smtClean="0"/>
              <a:t>“Has anyone found good post-graduate astronomy resources?”</a:t>
            </a:r>
          </a:p>
          <a:p>
            <a:r>
              <a:rPr lang="en-US" sz="4800" dirty="0" smtClean="0"/>
              <a:t>“I don’t understand ‘open licensing’. What should I read?”</a:t>
            </a:r>
          </a:p>
          <a:p>
            <a:r>
              <a:rPr lang="en-US" sz="4800" dirty="0" smtClean="0"/>
              <a:t>“Check out this cool biology video I made with my grade 8 students!”</a:t>
            </a:r>
          </a:p>
          <a:p>
            <a:r>
              <a:rPr lang="en-US" sz="4800" dirty="0" smtClean="0"/>
              <a:t> “I’m running an OER workshop in Kenya in 2016. Here’s the link.”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“I’m a researcher studying OER use in British universities. Could you please take my </a:t>
            </a:r>
            <a:r>
              <a:rPr lang="en-US" sz="4800" dirty="0"/>
              <a:t>s</a:t>
            </a:r>
            <a:r>
              <a:rPr lang="en-US" sz="4800" dirty="0" smtClean="0"/>
              <a:t>urvey?”</a:t>
            </a:r>
          </a:p>
          <a:p>
            <a:r>
              <a:rPr lang="en-US" sz="4800" dirty="0" smtClean="0"/>
              <a:t>“I need Arabic language resources. Where should I look?”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0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Feedback please!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r>
              <a:rPr lang="en-US" sz="3200" dirty="0" smtClean="0"/>
              <a:t> Please visit </a:t>
            </a:r>
            <a:r>
              <a:rPr lang="en-US" sz="3200" dirty="0" smtClean="0">
                <a:solidFill>
                  <a:schemeClr val="accent6"/>
                </a:solidFill>
                <a:hlinkClick r:id="rId2"/>
              </a:rPr>
              <a:t>http://oerexchange.org/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smtClean="0">
                <a:solidFill>
                  <a:srgbClr val="92D050"/>
                </a:solidFill>
              </a:rPr>
              <a:t>(oerx.org)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Post something you want to share, and/or want to find – or answer a question!</a:t>
            </a:r>
          </a:p>
          <a:p>
            <a:r>
              <a:rPr lang="en-US" sz="3200" dirty="0" smtClean="0"/>
              <a:t> Share the URL with others in OER</a:t>
            </a:r>
          </a:p>
          <a:p>
            <a:r>
              <a:rPr lang="en-US" sz="3200" dirty="0" smtClean="0"/>
              <a:t> Email/tweet your feedback/ideas for new categories, terminology tweaks, etc.</a:t>
            </a:r>
          </a:p>
          <a:p>
            <a:pPr marL="0" indent="0">
              <a:buNone/>
            </a:pPr>
            <a:endParaRPr lang="en-US" sz="4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0369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Thank you! Feedback? Questions?</a:t>
            </a:r>
          </a:p>
          <a:p>
            <a:r>
              <a:rPr lang="en-US" dirty="0" smtClean="0"/>
              <a:t>This presentation: </a:t>
            </a:r>
          </a:p>
          <a:p>
            <a:r>
              <a:rPr lang="en-US" dirty="0" smtClean="0"/>
              <a:t>OERX: </a:t>
            </a:r>
            <a:r>
              <a:rPr lang="en-US" dirty="0" smtClean="0">
                <a:solidFill>
                  <a:schemeClr val="accent6"/>
                </a:solidFill>
                <a:hlinkClick r:id="rId2"/>
              </a:rPr>
              <a:t>http://oerexchange.org/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(oerx.org)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Sara Frank Bristow | Salient Research | @</a:t>
            </a:r>
            <a:r>
              <a:rPr lang="en-US" sz="2800" dirty="0" err="1" smtClean="0"/>
              <a:t>salientresearch</a:t>
            </a:r>
            <a:endParaRPr lang="en-US" sz="2800" dirty="0" smtClean="0"/>
          </a:p>
          <a:p>
            <a:r>
              <a:rPr lang="en-US" dirty="0" smtClean="0"/>
              <a:t>sara@salientresearch.net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211" y="704563"/>
            <a:ext cx="6185445" cy="2897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22897" y="1542417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Who’s here?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r>
              <a:rPr lang="en-US" sz="4800" dirty="0" smtClean="0"/>
              <a:t> “What is OER?”</a:t>
            </a:r>
          </a:p>
          <a:p>
            <a:r>
              <a:rPr lang="en-US" sz="4800" dirty="0" smtClean="0"/>
              <a:t> “I’d use OER in my classroom, but I </a:t>
            </a:r>
            <a:r>
              <a:rPr lang="en-US" sz="4800" dirty="0" smtClean="0">
                <a:solidFill>
                  <a:srgbClr val="C00000"/>
                </a:solidFill>
              </a:rPr>
              <a:t>don’t know where to find it</a:t>
            </a:r>
            <a:r>
              <a:rPr lang="en-US" sz="4800" dirty="0" smtClean="0"/>
              <a:t>.”</a:t>
            </a:r>
          </a:p>
          <a:p>
            <a:r>
              <a:rPr lang="en-US" sz="4800" dirty="0" smtClean="0"/>
              <a:t> “How do I know if it’s any good?”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Where do people talk about OER?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0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3" name="Content Placeholder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847138"/>
              </p:ext>
            </p:extLst>
          </p:nvPr>
        </p:nvGraphicFramePr>
        <p:xfrm>
          <a:off x="-268224" y="536130"/>
          <a:ext cx="10009632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Rectangle 28"/>
          <p:cNvSpPr/>
          <p:nvPr/>
        </p:nvSpPr>
        <p:spPr>
          <a:xfrm>
            <a:off x="9407444" y="1203767"/>
            <a:ext cx="1748236" cy="5016758"/>
          </a:xfrm>
          <a:prstGeom prst="rect">
            <a:avLst/>
          </a:prstGeom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4000" b="1" dirty="0" smtClean="0"/>
              <a:t>Survey</a:t>
            </a:r>
          </a:p>
          <a:p>
            <a:pPr algn="ctr"/>
            <a:r>
              <a:rPr lang="en-US" sz="4000" b="1" dirty="0" smtClean="0"/>
              <a:t>results</a:t>
            </a:r>
            <a:r>
              <a:rPr lang="en-US" sz="4000" dirty="0" smtClean="0"/>
              <a:t>:</a:t>
            </a:r>
          </a:p>
          <a:p>
            <a:pPr algn="ctr"/>
            <a:r>
              <a:rPr lang="en-US" sz="4000" dirty="0" smtClean="0"/>
              <a:t>How </a:t>
            </a:r>
          </a:p>
          <a:p>
            <a:pPr algn="ctr"/>
            <a:r>
              <a:rPr lang="en-US" sz="4000" dirty="0" smtClean="0"/>
              <a:t>do we</a:t>
            </a:r>
          </a:p>
          <a:p>
            <a:pPr algn="ctr"/>
            <a:r>
              <a:rPr lang="en-US" sz="4000" dirty="0" smtClean="0"/>
              <a:t>share</a:t>
            </a:r>
          </a:p>
          <a:p>
            <a:pPr algn="ctr"/>
            <a:r>
              <a:rPr lang="en-US" sz="4000" dirty="0" smtClean="0"/>
              <a:t>info</a:t>
            </a:r>
          </a:p>
          <a:p>
            <a:pPr algn="ctr"/>
            <a:r>
              <a:rPr lang="en-US" sz="4000" dirty="0" smtClean="0"/>
              <a:t>about</a:t>
            </a:r>
          </a:p>
          <a:p>
            <a:pPr algn="ctr"/>
            <a:r>
              <a:rPr lang="en-US" sz="4000" dirty="0" smtClean="0"/>
              <a:t>OER?</a:t>
            </a:r>
            <a:endParaRPr lang="en-US" sz="40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143" y="463252"/>
            <a:ext cx="1272069" cy="59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3600" dirty="0" smtClean="0"/>
              <a:t>Not really creating an “OER footprint” for other users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9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000" dirty="0" smtClean="0"/>
              <a:t>“Why doesn’t someone just build a </a:t>
            </a:r>
            <a:br>
              <a:rPr lang="en-US" sz="4000" dirty="0" smtClean="0"/>
            </a:br>
            <a:r>
              <a:rPr lang="en-US" sz="4000" dirty="0" smtClean="0"/>
              <a:t>Craigslist for OER?”</a:t>
            </a:r>
          </a:p>
          <a:p>
            <a:pPr marL="0" indent="0" algn="r">
              <a:buNone/>
            </a:pPr>
            <a:r>
              <a:rPr lang="en-US" sz="4000" dirty="0" smtClean="0"/>
              <a:t>- me, c. 2013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Craigslist online classified ads is…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900" dirty="0" smtClean="0"/>
              <a:t> </a:t>
            </a:r>
          </a:p>
          <a:p>
            <a:endParaRPr lang="en-US" sz="4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63473"/>
              </p:ext>
            </p:extLst>
          </p:nvPr>
        </p:nvGraphicFramePr>
        <p:xfrm>
          <a:off x="1234440" y="1879029"/>
          <a:ext cx="9506712" cy="4297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2384"/>
                <a:gridCol w="4774328"/>
              </a:tblGrid>
              <a:tr h="42979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Ubiquitous in US cities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Ugly, but easy to use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Low bandwidth (this still matters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in some countries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!)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Multi-purpose: buy/sell an item, find a date, rent an apartment, hire a painter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Free and open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1" y="2230449"/>
            <a:ext cx="4069976" cy="3511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9760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9872" y="365125"/>
            <a:ext cx="11180064" cy="6133211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3600" dirty="0" smtClean="0"/>
              <a:t>…so I built one</a:t>
            </a:r>
            <a:endParaRPr lang="en-US" sz="3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603" y="694900"/>
            <a:ext cx="2527845" cy="11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1581</TotalTime>
  <Words>372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Craigslist online classified ads is…</vt:lpstr>
      <vt:lpstr>PowerPoint Presentation</vt:lpstr>
      <vt:lpstr>OER Exchange: free &amp; open classifieds for OER</vt:lpstr>
      <vt:lpstr>PowerPoint Presentation</vt:lpstr>
      <vt:lpstr> What would someone post?</vt:lpstr>
      <vt:lpstr> Feedback please!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Exchange classified ads for open educational resources</dc:title>
  <dc:creator>Sara Frank</dc:creator>
  <cp:lastModifiedBy>Sara Frank</cp:lastModifiedBy>
  <cp:revision>31</cp:revision>
  <dcterms:created xsi:type="dcterms:W3CDTF">2014-04-25T23:57:39Z</dcterms:created>
  <dcterms:modified xsi:type="dcterms:W3CDTF">2014-04-29T08:24:52Z</dcterms:modified>
</cp:coreProperties>
</file>